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78" r:id="rId4"/>
    <p:sldId id="284" r:id="rId5"/>
    <p:sldId id="285" r:id="rId6"/>
    <p:sldId id="286" r:id="rId7"/>
    <p:sldId id="287" r:id="rId8"/>
    <p:sldId id="288" r:id="rId9"/>
    <p:sldId id="289" r:id="rId10"/>
    <p:sldId id="293" r:id="rId11"/>
    <p:sldId id="294" r:id="rId12"/>
    <p:sldId id="295" r:id="rId13"/>
    <p:sldId id="290" r:id="rId14"/>
    <p:sldId id="291" r:id="rId15"/>
    <p:sldId id="292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5" r:id="rId25"/>
    <p:sldId id="304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269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879A5A-2E65-469E-A5F5-F92792E1FED6}" type="datetimeFigureOut">
              <a:rPr lang="pt-BR">
                <a:solidFill>
                  <a:prstClr val="black"/>
                </a:solidFill>
              </a:rPr>
              <a:pPr/>
              <a:t>26/09/2016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E54F5E-17BB-49F8-9BA7-6EA56A3C458D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pic>
        <p:nvPicPr>
          <p:cNvPr id="10" name="Picture 2" descr="http://www.sxc.hu/pic/l/d/de/designusf/1390436_51548905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2700" y="3159280"/>
            <a:ext cx="9169400" cy="371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935420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 descr="0 logo anvisa hori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29256" y="6143644"/>
            <a:ext cx="3222980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70532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xc.hu/pic/l/d/de/designusf/1390436_51548905.jp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angulado 7"/>
          <p:cNvCxnSpPr/>
          <p:nvPr userDrawn="1"/>
        </p:nvCxnSpPr>
        <p:spPr>
          <a:xfrm>
            <a:off x="467543" y="-1"/>
            <a:ext cx="1368153" cy="1004829"/>
          </a:xfrm>
          <a:prstGeom prst="bentConnector3">
            <a:avLst>
              <a:gd name="adj1" fmla="val -207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 userDrawn="1"/>
        </p:nvCxnSpPr>
        <p:spPr>
          <a:xfrm>
            <a:off x="0" y="260648"/>
            <a:ext cx="9144000" cy="482570"/>
          </a:xfrm>
          <a:prstGeom prst="bentConnector3">
            <a:avLst>
              <a:gd name="adj1" fmla="val 53506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 userDrawn="1"/>
        </p:nvCxnSpPr>
        <p:spPr>
          <a:xfrm>
            <a:off x="4067944" y="548680"/>
            <a:ext cx="0" cy="12009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 userDrawn="1"/>
        </p:nvCxnSpPr>
        <p:spPr>
          <a:xfrm>
            <a:off x="0" y="100482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 userDrawn="1"/>
        </p:nvSpPr>
        <p:spPr>
          <a:xfrm>
            <a:off x="611560" y="404664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4F81BD">
                    <a:lumMod val="75000"/>
                  </a:srgbClr>
                </a:solidFill>
              </a:rPr>
              <a:t>Agência Nacional de Vigilância Sanitária  Anvisa</a:t>
            </a:r>
          </a:p>
        </p:txBody>
      </p:sp>
    </p:spTree>
    <p:extLst>
      <p:ext uri="{BB962C8B-B14F-4D97-AF65-F5344CB8AC3E}">
        <p14:creationId xmlns:p14="http://schemas.microsoft.com/office/powerpoint/2010/main" val="35203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gcpaf.ggpaf@anvisa.gov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7950" y="-670455"/>
            <a:ext cx="943463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10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 DE EVENTOS DA GGMIV</a:t>
            </a:r>
            <a:endParaRPr lang="pt-BR" altLang="pt-BR" sz="6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53065" y="1844824"/>
            <a:ext cx="6624736" cy="18774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pt-BR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Importação e exportação de bens e produtos destinados à pesquisa científica ou tecnológica e pesquisa envolvendo seres humanos</a:t>
            </a:r>
            <a:endParaRPr lang="pt-B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95119" y="4928568"/>
            <a:ext cx="703001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Gerência de Controle Sanitário de Produtos e Empresas em Portos, Aeroportos, Fronteiras e Recintos Alfandegados - GCPAF </a:t>
            </a:r>
          </a:p>
        </p:txBody>
      </p:sp>
    </p:spTree>
    <p:extLst>
      <p:ext uri="{BB962C8B-B14F-4D97-AF65-F5344CB8AC3E}">
        <p14:creationId xmlns:p14="http://schemas.microsoft.com/office/powerpoint/2010/main" val="2600416895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85293"/>
              </p:ext>
            </p:extLst>
          </p:nvPr>
        </p:nvGraphicFramePr>
        <p:xfrm>
          <a:off x="467544" y="1484784"/>
          <a:ext cx="8352928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VIII - importação intermediada: importação por pessoa jurídica que promove, em seu nome, operação de comércio exterior de importação de bens e produtos sob vigilância sanitária adquiridos com finalidade de uso exclusivo em pesquisa científica e ou tecnológica;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VIII - importação intermediada: importação por pessoa jurídica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autorizada pela ANVISA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promove, em seu nome, operação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comércio exterior de importação de bens e produtos sob vigilância sanitária adquiridos com finalidade de uso exclusivo em pesquisa científica e ou tecnológica com ou sem fins comerciais.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960598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55360"/>
              </p:ext>
            </p:extLst>
          </p:nvPr>
        </p:nvGraphicFramePr>
        <p:xfrm>
          <a:off x="467544" y="1412776"/>
          <a:ext cx="8352928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XII - pesquisa científica ou tecnológica envolvendo seres humanos: pesquisa que, individual ou coletivamente, envolve o ser humano, de forma direta ou indireta, em sua totalidade ou partes dele, incluindo o manejo de informações ou materiais, sem fins de registro;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XII - pesquisa científica ou tecnológica envolvendo seres humanos: pesquisa que, individual ou coletivamente, envolve o ser humano, de forma direta ou indireta, em sua totalidade ou partes dele, incluindo o manejo de informações ou materiais, sem fins de registro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excluindo materiais ou matrizes biológicas de origem humana, destinadas a controle de qualidade, calibração e/ou validação de métodos laboratoriais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76929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50438"/>
              </p:ext>
            </p:extLst>
          </p:nvPr>
        </p:nvGraphicFramePr>
        <p:xfrm>
          <a:off x="395536" y="1556792"/>
          <a:ext cx="8352928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XII - pesquisa científica ou tecnológica envolvendo seres humanos: pesquisa que, individual ou coletivamente, envolve o ser humano, de forma direta ou indireta, em sua totalidade ou partes dele, incluindo o manejo de informações ou materiais, sem fins de registro;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XII – pesquisa científica ou tecnológica envolvendo seres humanos: pesquisa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treinamento para capacitação de residentes e profissionais da medicina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que, individual ou coletivamente, envolve o ser humano, de forma direta ou indireta, em sua totalidade ou partes dele,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partes humanas devidamente preparadas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incluindo o manejo de informações, materiais ou dispositivos médicos, sem fins de registro;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96291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Contribuições na Consulta Pública: 236/2016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05802"/>
              </p:ext>
            </p:extLst>
          </p:nvPr>
        </p:nvGraphicFramePr>
        <p:xfrm>
          <a:off x="539552" y="1560722"/>
          <a:ext cx="7740874" cy="430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37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3870437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Inclusão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Definições</a:t>
                      </a:r>
                      <a:r>
                        <a:rPr lang="pt-BR" baseline="0" dirty="0"/>
                        <a:t> de: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Bens e Produtos Sob Vigilância Sanitária, alimento, cosméticos, produtos de higiene pessoal e perfumes, saneante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domissanitário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material de referência,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padrão de referência, produtos para diagnóstico in vitro, produto médico, produtos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odorizantes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ambientes, medicamento, peças de vestuários, roupas de uso hospitalar, artefatos de materiais têxteis e sintéticos, matéria-prima, matéria-prima alimentar, produto alimentício, ingrediente, insumo, células e tecidos,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24844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Contribuições na Consulta Pública: 236/2016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469365"/>
              </p:ext>
            </p:extLst>
          </p:nvPr>
        </p:nvGraphicFramePr>
        <p:xfrm>
          <a:off x="568549" y="1966608"/>
          <a:ext cx="7740874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37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3870437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Inclusão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Amostra em estudo (Nota - referência regulatória: RDC nº 27/2012): amostra biológica ou analítica que é objeto da pesquisa científica (inclusão);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38160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56426"/>
              </p:ext>
            </p:extLst>
          </p:nvPr>
        </p:nvGraphicFramePr>
        <p:xfrm>
          <a:off x="467544" y="1268760"/>
          <a:ext cx="8352928" cy="485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Inclusão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Caracterização de substância química (Nota - referência regulatória: Item IV do Capítulo I da CP nº 129/2016): é o conjunto de ensaios que garante inequivocamente a autenticidade e qualidade da substância química caracterizada, no que se refere a sua identidade, qualidade, pureza, teor e potência, devendo incluir dados obtidos a partir de técnicas aplicáveis à caracterização de cada substância química como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termogravimetria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ponto de fusão, calorimetria exploratória diferencial, espectrometria no infravermelho, espectrometria de massas, ressonância magnética nuclear, análise elementar (carbono/hidrogênio/nitrogênio), difração de raio X, rotação óptica, métodos cromatográficos, entre outras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004941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54539"/>
              </p:ext>
            </p:extLst>
          </p:nvPr>
        </p:nvGraphicFramePr>
        <p:xfrm>
          <a:off x="467544" y="1484784"/>
          <a:ext cx="8352928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Inclusão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para: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Licença Automático,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Pós chegada,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automático,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embarque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Vicomex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Definição da Declaração de Importação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88010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06367"/>
              </p:ext>
            </p:extLst>
          </p:nvPr>
        </p:nvGraphicFramePr>
        <p:xfrm>
          <a:off x="467544" y="1844824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2º A importação de bens e produtos sob vigilância sanitária, destinados à pesquisa científica ou tecnológica, realizada por pesquisadores ou instituições devidamente credenciados pelo CNPq, cujo regime tributário seja de isenção junto à Receita Federal, terá licenciamento de importação automático no SISCOMEX.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2º A importação de bens e produtos sob vigilância sanitária, destinados à pesquisa científica ou tecnológica, realizada por pesquisadores ou instituições devidamente credenciados pelo CNPq, cujo regime tributário seja de isenção junto à Receita Federal,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por instituições que recebam incentivos de órgãos governamentais para pesquisa e inovação , que impliquem em outros benefícios tributários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terá licenciamento de importação automático no SISCOMEX.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11560" y="965819"/>
            <a:ext cx="8208912" cy="90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CAPITULO II – DA IMPORTAÇÃO</a:t>
            </a:r>
          </a:p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I  -  Da Importação para Pesquisa Científica ou Tecnológica</a:t>
            </a:r>
          </a:p>
        </p:txBody>
      </p:sp>
    </p:spTree>
    <p:extLst>
      <p:ext uri="{BB962C8B-B14F-4D97-AF65-F5344CB8AC3E}">
        <p14:creationId xmlns:p14="http://schemas.microsoft.com/office/powerpoint/2010/main" val="3869282366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85820"/>
              </p:ext>
            </p:extLst>
          </p:nvPr>
        </p:nvGraphicFramePr>
        <p:xfrm>
          <a:off x="467544" y="141277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2º A importação de bens e produtos sob vigilância sanitária, destinados à pesquisa científica ou tecnológica, realizada por pesquisadores ou instituições devidamente credenciados pelo CNPq, cujo regime tributário seja de isenção junto à Receita Federal, terá licenciamento de importação automático no SISCOMEX.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2º A importação de bens e produtos sob vigilância sanitária, destinados à pesquisa científica ou tecnológica,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realizada por pesquisadores ou instituições de pesquisa nos termos desta Resolução,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terá licenciamento de importação automático no SISCOMEX. 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REVISAR PARA DEIXAR MAIS CLARO</a:t>
                      </a:r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304886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394689"/>
              </p:ext>
            </p:extLst>
          </p:nvPr>
        </p:nvGraphicFramePr>
        <p:xfrm>
          <a:off x="467544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3º A importação de bens e produtos sob vigilância sanitária destinados à pesquisa científica ou tecnológica, realizada por pesquisadores ou instituições devidamente credenciados pelo CNPq, dar-se-á pelas modalidades SISCOMEX, Remessa Expressa e Remessa Postal.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3º A importação de bens e produtos sob vigilância sanitária destinados à pesquisa científica ou tecnológica,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realizada por pesquisadores ou ICT devidamente credenciados pelo CNPq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dar-se-á pelas modalidades SISCOMEX, Remessa Expressa e Remessa Postal Internacional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Quando utilizado a palavra Siscomex - Para maior esclarecimento incluir (Portal Siscomex)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REVISAR PARA DEIXAR MAIS CLARO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23830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7950" y="-670455"/>
            <a:ext cx="943463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10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 DE EVENTOS DA GGMIV</a:t>
            </a:r>
            <a:endParaRPr lang="pt-BR" altLang="pt-BR" sz="6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61982" y="1340768"/>
            <a:ext cx="6624736" cy="440120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Agenda Regulatória 2015/2016</a:t>
            </a:r>
          </a:p>
          <a:p>
            <a:pPr algn="ctr"/>
            <a:endParaRPr lang="pt-B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Tema 40: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subtema 40.2</a:t>
            </a:r>
          </a:p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Processo: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25351.615680/2013-81</a:t>
            </a:r>
          </a:p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Despacho de Iniciativa: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nº 165, de 21/11/2013</a:t>
            </a:r>
          </a:p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Consulta Pública: </a:t>
            </a: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236/2016</a:t>
            </a:r>
          </a:p>
          <a:p>
            <a:endParaRPr lang="pt-B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Premissa: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Simplificar o procedimento para importação de bens e produtos destinados a pesquisa científica ou tecnológica;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Unificar os regulamentos existentes que tratam do assunto: Capítulo XIX da RDC 81/2008 e RDC 01/2008</a:t>
            </a:r>
          </a:p>
        </p:txBody>
      </p:sp>
    </p:spTree>
    <p:extLst>
      <p:ext uri="{BB962C8B-B14F-4D97-AF65-F5344CB8AC3E}">
        <p14:creationId xmlns:p14="http://schemas.microsoft.com/office/powerpoint/2010/main" val="501882896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551283"/>
              </p:ext>
            </p:extLst>
          </p:nvPr>
        </p:nvGraphicFramePr>
        <p:xfrm>
          <a:off x="467544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 ou instituições de pesquisa não credenciados pelo CNPq,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pesquisadores, instituições de pesquisa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pessoa</a:t>
                      </a:r>
                      <a:r>
                        <a:rPr lang="pt-BR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jurídica autorizada junto ao Sistema Nacional de Vigilância Sanitária (SNVS)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credenciados pelo CNPq, terá licenciamento não automático e deverá submeter-se à manifestação expressa e favorável da autoridade sanitária competente da ANVISA no local de desembaraço.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493006"/>
      </p:ext>
    </p:extLst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07177"/>
              </p:ext>
            </p:extLst>
          </p:nvPr>
        </p:nvGraphicFramePr>
        <p:xfrm>
          <a:off x="467544" y="141277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 ou instituições de pesquisa não credenciados pelo CNPq,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 ou instituições de pesquisa não credenciados pelo CNPq, terá licenciamento não automático e deverá submeter-se à manifestação expressa prévia e favorável da autoridade sanitária competente,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obter a autorização de embarque.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800825"/>
      </p:ext>
    </p:extLst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74251"/>
              </p:ext>
            </p:extLst>
          </p:nvPr>
        </p:nvGraphicFramePr>
        <p:xfrm>
          <a:off x="467544" y="141277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 ou instituições de pesquisa não credenciados pelo CNPq,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realizada por laboratórios, sociedades empresariais, institutos ou organizações que não sejam legalmente constituídas para realização de pesquisas cientificas nos termos desta Resolução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terá licenciamento não automático e deverá submeter-se à manifestação expressa e favorável da autoridade sanitária competente da ANVISA no local de desembaraço. 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841758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23791"/>
              </p:ext>
            </p:extLst>
          </p:nvPr>
        </p:nvGraphicFramePr>
        <p:xfrm>
          <a:off x="467544" y="1556792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realizada por pesquisadores ou instituições de pesquisa não credenciados pelo CNPq,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4º A importação de bens e produtos sob vigilância sanitária destinados à pesquisa científica ou tecnológica,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realizada por pesquisadores ou instituições de ICT não credenciados pelo CNPq, não terá licenciamento automático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deverá submeter-se à manifestação expressa e favorável da autoridade sanitária competente da ANVISA no local de desembaraço.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REVISAR PARA DEIXAR MAIS CLARO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352820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68153"/>
              </p:ext>
            </p:extLst>
          </p:nvPr>
        </p:nvGraphicFramePr>
        <p:xfrm>
          <a:off x="539552" y="1908941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5º A importação de bens e produtos sob vigilância sanitária destinados à pesquisa envolvendo seres humanos deverá submeter-se à manifestação expressa e favorável da autoridade sanitária competente da ANVISA, previamente ao seu desembaraço, no território nacional.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5º A importação de bens e produtos sob vigilância sanitária destinados à pesquisa envolvendo seres humanos deverá submeter-se à manifestação expressa e favorável da autoridade sanitária competente da ANVISA, previamente ao seu desembaraço, no território nacional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com estrita observância ao parecer emitido pelo Sistema CEP/CONEP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11170" y="908720"/>
            <a:ext cx="8352928" cy="90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II – Da Importação para Pesquisa Científica ou Tecnológica Envolvendo Seres Humanos</a:t>
            </a:r>
          </a:p>
        </p:txBody>
      </p:sp>
    </p:spTree>
    <p:extLst>
      <p:ext uri="{BB962C8B-B14F-4D97-AF65-F5344CB8AC3E}">
        <p14:creationId xmlns:p14="http://schemas.microsoft.com/office/powerpoint/2010/main" val="2492211166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70058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1º A importação terá seu deferimento em até 48 (quarenta e oito) horas após o protocolo e cumprimento das exigências legais pertinentes.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1. 48 horas....., prazo no qual a ANVISA fica responsável pela manutenção do produto nas condições explicitadas pelo fabricante (temperatura, umidade, luminosidade, etc.)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1º A importação terá seu deferimento em até 48 (quarenta e oito) horas após o protocolo e cumprimento das seguintes exigências legais...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ESCLARECER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23645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14491"/>
              </p:ext>
            </p:extLst>
          </p:nvPr>
        </p:nvGraphicFramePr>
        <p:xfrm>
          <a:off x="539552" y="1340768"/>
          <a:ext cx="8352928" cy="435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6º A importação, por pessoa jurídica, de bens e produtos que sejam passíveis de regularização perante a ANVISA e que ainda não possuam tal regularização, destinados à pesquisa envolvendo seres humanos, deverá ser precedida obrigatoriamente de avaliação e aprovação pelo Sistema CEP/CONEP. 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aprovação deve ser emitida apenas pelo CEP institucional, e não pela CONEP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...deverá ser precedida obrigatoriamente de avaliação e aprovação pelo CEP, exceto quando a avaliação for obrigatória pelo CONEP.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ESCLARECER MELHOR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artigo 6º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documento obrigatório para a liberação sanitária da importação.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35152"/>
      </p:ext>
    </p:extLst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25171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7º O disposto nesta seção não se aplica às pesquisas envolvendo seres humanos cujo objetivo seja o registro do produto ou alteração do registro no Brasil.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7° O disposto nesta seção não se aplica às pesquisas envolvendo seres humanos cujo objetivo seja o registro do produto ou alteração do registro,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pesquisa de mercado no Brasil.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pesquisa clínica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REVISAR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668719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78675"/>
              </p:ext>
            </p:extLst>
          </p:nvPr>
        </p:nvGraphicFramePr>
        <p:xfrm>
          <a:off x="539552" y="177281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8º A importação de amostras biológicas humanas destinadas à pesquisa científica ou tecnológica e à pesquisa envolvendo seres humanos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importação de amostras biológicas humanas destinadas à pesquisa científica ou tecnológica e à pesquisa envolvendo seres humanos terá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licenciamento AUTOMÁTICO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Acrescentar procedimentos para importação de partes humanas (pés, pernas, tronco, cabeça) devidamente preparadas para pesquisa médica e científica.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827584" y="105273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III – Da Importação de Amostras Biológicas Humanas</a:t>
            </a:r>
          </a:p>
        </p:txBody>
      </p:sp>
    </p:spTree>
    <p:extLst>
      <p:ext uri="{BB962C8B-B14F-4D97-AF65-F5344CB8AC3E}">
        <p14:creationId xmlns:p14="http://schemas.microsoft.com/office/powerpoint/2010/main" val="277143509"/>
      </p:ext>
    </p:extLst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65598"/>
              </p:ext>
            </p:extLst>
          </p:nvPr>
        </p:nvGraphicFramePr>
        <p:xfrm>
          <a:off x="539552" y="1484784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8º A importação de amostras biológicas humanas destinadas à pesquisa científica ou tecnológica e à pesquisa envolvendo seres humanos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importação de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biológico humano ou que envolva o ser humano, de forma direta ou indireta, em sua totalidade ou partes dele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destinadas à pesquisa envolvendo seres humanos deverá submeter-se à manifestação expressa e favorável da autoridade sanitária competente da ANVISA no local de desembaraço,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avaliará os seguintes critérios: (Incluir exigências mínimas da Anvisa para desembaraço – petições, termo de responsabilidade, LI, </a:t>
                      </a: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21277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5054" y="1398587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Proposta de Minuta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552" y="1988840"/>
            <a:ext cx="4824536" cy="37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que tem de novo: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Licenciamento Automático: pesquisas vinculadas ao CNPq – Isenção tributária;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Pesquisas envolvendo seres humanos;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Importação intermediada;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Não 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incidência de fiscalização em amostras que não apresentam risco biológico. 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77792"/>
      </p:ext>
    </p:extLst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55611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19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2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8º A importação de amostras biológicas humanas destinadas à pesquisa científica ou tecnológica e à pesquisa envolvendo seres humanos terá licenciamento não automático e deverá submeter-se à manifestação expressa e favorável da autoridade sanitária competente da ANVISA no local de desembaraço.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8º A importação de amostras biológicas humanas destinadas à pesquisa científica ou tecnológica e à pesquisa envolvendo seres humanos não terá licenciamento não automático e deverá submeter-se à manifestação expressa e favorável da autoridade sanitária competente da ANVISA no local de desembaraço,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estrita observância ao parecer emitido pelo Sistema CEP/CONEP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190006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47599"/>
              </p:ext>
            </p:extLst>
          </p:nvPr>
        </p:nvGraphicFramePr>
        <p:xfrm>
          <a:off x="539552" y="1052737"/>
          <a:ext cx="835292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809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65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1º A importação de que trata o caput terá seu deferimento em até 48 (quarenta e oito) horas após o protocolo e o cumprimento das exigências legais pertinentes.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2º A importação de que trata o caput dar-se-á pelas modalidades SISCOMEX e Remessa Expressa.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1. 48 horas....., prazo no qual a ANVISA fica responsável pela manutenção do produto nas condições explicitadas pelo fabricante (temperatura, umidade, luminosidade, etc.)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ESCLARECER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SEÇÃO II e III DEVERIAM SER UMA SEÇÃO SÓ.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SEÇÃO II (ENVOLVENDO SERES HUMANOS) - LICENCIAMENTO AUTOMÁTICO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SEÇÃO III (AMOSTRAS BIOLÓGICAS HUMANAS) - LICENCIAMENTO NÃO AUTOMÁTICO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TUDO ENVOLVE SERES HUMANOS!!!!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via de importação deve incluir também remessa postal internacional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073476"/>
      </p:ext>
    </p:extLst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61880"/>
              </p:ext>
            </p:extLst>
          </p:nvPr>
        </p:nvGraphicFramePr>
        <p:xfrm>
          <a:off x="539552" y="1978103"/>
          <a:ext cx="8352928" cy="382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283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461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9º A importação de substâncias e medicamentos sujeitos a controle especial constantes na Portaria SVS/MS nº 344, de 1998, e suas atualizações, destinados à pesquisa científica ou tecnológica e à pesquisa envolvendo seres humanos deverá ter seu LI registrado no SISCOMEX IMPORTAÇÃO.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a questão do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peticionamento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eletrônico e assunto do GRU.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REVISAR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51520" y="105273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IV – Da Importação de Bens e Produtos Sujeitos ao Controle Especial</a:t>
            </a:r>
          </a:p>
        </p:txBody>
      </p:sp>
    </p:spTree>
    <p:extLst>
      <p:ext uri="{BB962C8B-B14F-4D97-AF65-F5344CB8AC3E}">
        <p14:creationId xmlns:p14="http://schemas.microsoft.com/office/powerpoint/2010/main" val="2900117955"/>
      </p:ext>
    </p:extLst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35732"/>
              </p:ext>
            </p:extLst>
          </p:nvPr>
        </p:nvGraphicFramePr>
        <p:xfrm>
          <a:off x="395536" y="1124744"/>
          <a:ext cx="8352928" cy="489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283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461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1º A importação de que trata o caput requer autorização prévia favorável de embarque da ANVISA, submetendo-se, posteriormente, à fiscalização pela autoridade sanitária antes de seu desembaraço aduaneiro.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2º As substâncias constantes da lista C4 (Lista das Substâncias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Anti-retrovirais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 Portaria SVS/MS nº 344, de 1998, e suas atualizações, bem como os medicamentos que as contenham, estão desobrigados de autorização prévia de embarque no exterior.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Excluir parágrafo 1. Se já houve parecer favorável da ANVISA não há sentido que haja nova fiscalização pela autoridade sanitária para desembaraço aduaneiro.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§ 2º.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012916"/>
      </p:ext>
    </p:extLst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61669"/>
              </p:ext>
            </p:extLst>
          </p:nvPr>
        </p:nvGraphicFramePr>
        <p:xfrm>
          <a:off x="539552" y="1196752"/>
          <a:ext cx="8352928" cy="382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283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461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10. Além do disposto nesta Seção, a importação de produtos sujeitos ao controle especial deverá atender a todas as exigências de que trata a Portaria SVS/MS nº 344, de 1998, suas atualizações e demais legislações pertinentes. 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contribuições de alteração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004864"/>
      </p:ext>
    </p:extLst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15434"/>
              </p:ext>
            </p:extLst>
          </p:nvPr>
        </p:nvGraphicFramePr>
        <p:xfrm>
          <a:off x="539552" y="1762079"/>
          <a:ext cx="8352928" cy="382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283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461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11. Será permitida a importação de bens e produtos sujeitos ao controle sanitário para uso em pesquisa científica ou tecnológica e à pesquisa envolvendo seres humanos por pessoa jurídica intermediária do pesquisador ou da instituição de pesquisa.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11. Será permitida a importação de bens e produtos sujeitos ao controle sanitário para uso em pesquisa científica ou tecnológica ou em pesquisa envolvendo seres humanos por pessoa jurídica intermediária do pesquisador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da ICT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a finalidade comercial e assunto da GRU para 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peticionamento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eletrônico.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738722" y="1196752"/>
            <a:ext cx="4855816" cy="473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V - Da Importação Intermediada</a:t>
            </a:r>
          </a:p>
        </p:txBody>
      </p:sp>
    </p:spTree>
    <p:extLst>
      <p:ext uri="{BB962C8B-B14F-4D97-AF65-F5344CB8AC3E}">
        <p14:creationId xmlns:p14="http://schemas.microsoft.com/office/powerpoint/2010/main" val="1490127934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94244"/>
              </p:ext>
            </p:extLst>
          </p:nvPr>
        </p:nvGraphicFramePr>
        <p:xfrm>
          <a:off x="539552" y="1196752"/>
          <a:ext cx="8352928" cy="497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283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461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12. O importador intermediário deverá estar regularizado, no tocante à Autorização de Funcionamento, para a atividade e classe de produto perante a ANVISA.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Excetua-se do disposto no caput a importação de produtos sob vigilância sanitária não passíveis de regularização perante a ANVISA.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Acréscimo: Inclusão do Termo de Responsabilidade II para a importação de produtos não passiveis de regularização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perante a ANVISA (importação dos produtos exclusivos para fins de pesquisa científica (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(3 sugestões)</a:t>
                      </a: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Alteração do parágrafo único:</a:t>
                      </a:r>
                    </a:p>
                    <a:p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Excetua-se do disposto no caput a importação de produtos sob vigilância sanitária não passíveis de regularização perante a ANVISA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conforme Seção II do Art. 2º RDC 36/15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(6</a:t>
                      </a:r>
                      <a:r>
                        <a:rPr lang="pt-BR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sugestões)</a:t>
                      </a: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23665"/>
      </p:ext>
    </p:extLst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33713"/>
              </p:ext>
            </p:extLst>
          </p:nvPr>
        </p:nvGraphicFramePr>
        <p:xfrm>
          <a:off x="539552" y="1196752"/>
          <a:ext cx="8352928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67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428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13. Na importação intermediada deverá ser apresentado o Termo de Responsabilidade estabelecido no Anexo I desta Resolução, assinado pelo pesquisador responsável pela pesquisa.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13. Na importação intermediada deverá ser apresentado o Termo de Responsabilidade estabelecido no Anexo I desta Resolução, assinado pelo pesquisador responsável pela pesquisa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pelo Representante Legal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Dúvida sobre o Termo de Responsabilidade: Não ficou claro se é necessária a assinatura do Profissional Responsável pela Pesquisa e do Representante Legal, ou se a assinatura de apenas um deles é suficiente.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038484"/>
      </p:ext>
    </p:extLst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49746"/>
              </p:ext>
            </p:extLst>
          </p:nvPr>
        </p:nvGraphicFramePr>
        <p:xfrm>
          <a:off x="539552" y="1844824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14. Para a importação por meio do SISCOMEX (LI), devem ser apresentados os seguintes documentos: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- petição para fiscalização e liberação sanitária, disponível no sítio eletrônico da ANVISA;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- Termo de Responsabilidade - Anexo I;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- fatura comercial;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I-petição para fiscalização e liberação sanitária, disponível no sítio eletrônico da ANVISA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anexo a esta RDC.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ALTERAR O ITEM II DO ARTIGO 14 PARA: 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– Termo de Responsabilidade – Anexo I ou Anexo II ou Anexo III. (3 sugestões)</a:t>
                      </a: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comprovação do armazenamento no local de desembaraço</a:t>
                      </a: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539552" y="90872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Seção VI – Dos Procedimentos de Importação para Licenciamento Não Automático</a:t>
            </a:r>
          </a:p>
        </p:txBody>
      </p:sp>
    </p:spTree>
    <p:extLst>
      <p:ext uri="{BB962C8B-B14F-4D97-AF65-F5344CB8AC3E}">
        <p14:creationId xmlns:p14="http://schemas.microsoft.com/office/powerpoint/2010/main" val="2705258941"/>
      </p:ext>
    </p:extLst>
  </p:cSld>
  <p:clrMapOvr>
    <a:masterClrMapping/>
  </p:clrMapOvr>
  <p:transition>
    <p:wedg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418721"/>
              </p:ext>
            </p:extLst>
          </p:nvPr>
        </p:nvGraphicFramePr>
        <p:xfrm>
          <a:off x="539552" y="141277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- conhecimento de carga embarcada;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V- parecer CEP/CONEP, quando enquadrado na Seção II desta Resolução;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inciso V.</a:t>
                      </a: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REVISAR E DEIXAR MAIS CLARO</a:t>
                      </a: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875357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5054" y="1398587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Proposta de Minuta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552" y="1988840"/>
            <a:ext cx="4506930" cy="406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Vantagens: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Norma única sobre o tema;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Procedimentos claros: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check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list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 seções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Trata importação e exportação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Permitida Remessa Expressa - CNPq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endParaRPr lang="pt-BR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endParaRPr lang="pt-BR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328795"/>
      </p:ext>
    </p:extLst>
  </p:cSld>
  <p:clrMapOvr>
    <a:masterClrMapping/>
  </p:clrMapOvr>
  <p:transition>
    <p:wedg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3776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15. Para a importação pela modalidade Remessa Expressa, devem ser apresentados os seguintes documentos: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- petição para fiscalização e liberação sanitária, disponível no sítio eletrônico da ANVISA;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- parecer CEP/CONEP, quando enquadrado na Seção II desta Resolução.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I-petição para fiscalização e liberação sanitária, disponível no sítio eletrônico da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ANVISA ou anexo a esta RDC.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inciso VI.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96105"/>
      </p:ext>
    </p:extLst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56382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16. Para a importação pela modalidade Remessa Postal, devem ser apresentados os seguintes documentos: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- parecer CEP/CONEP, quando enquadrado na Seção II desta Resolução.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inciso III.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76145"/>
      </p:ext>
    </p:extLst>
  </p:cSld>
  <p:clrMapOvr>
    <a:masterClrMapping/>
  </p:clrMapOvr>
  <p:transition>
    <p:wedg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48667"/>
              </p:ext>
            </p:extLst>
          </p:nvPr>
        </p:nvGraphicFramePr>
        <p:xfrm>
          <a:off x="539552" y="1340768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17. Para a importação pela modalidade DSI, devem ser apresentados os seguintes documentos: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- petição para fiscalização e liberação sanitária, disponível no sítio eletrônico da ANVISA;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- parecer CEP/CONEP, quando enquadrado na Seção II desta Resolução.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I-petição para fiscalização e liberação sanitária, disponível no sítio eletrônico da ANVISA ou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anexo a esta RDC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do inciso IV.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DSI emitido pela RFB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275692"/>
      </p:ext>
    </p:extLst>
  </p:cSld>
  <p:clrMapOvr>
    <a:masterClrMapping/>
  </p:clrMapOvr>
  <p:transition>
    <p:wedg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68147"/>
              </p:ext>
            </p:extLst>
          </p:nvPr>
        </p:nvGraphicFramePr>
        <p:xfrm>
          <a:off x="539552" y="1764116"/>
          <a:ext cx="835292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6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42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18. A exportação de bens e produtos sob vigilância sanitária, destinados à pesquisa científica ou tecnológica e à pesquisa envolvendo seres humanos dar-se-á pelas modalidades NOVOEX, Remessa Postal e Remessa Expressa.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18. A exportação de bens e produtos sob vigilância sanitária, destinados à pesquisa científica ou tecnológica e à pesquisa envolvendo seres humanos dar-se-á pelas modalidades NOVOEX, Remessa Postal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Internacional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Remessa Expressa.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539552" y="1115452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CAPÍTULO III – DA EXPORTAÇÃO</a:t>
            </a:r>
          </a:p>
        </p:txBody>
      </p:sp>
    </p:spTree>
    <p:extLst>
      <p:ext uri="{BB962C8B-B14F-4D97-AF65-F5344CB8AC3E}">
        <p14:creationId xmlns:p14="http://schemas.microsoft.com/office/powerpoint/2010/main" val="3516972711"/>
      </p:ext>
    </p:extLst>
  </p:cSld>
  <p:clrMapOvr>
    <a:masterClrMapping/>
  </p:clrMapOvr>
  <p:transition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69663"/>
              </p:ext>
            </p:extLst>
          </p:nvPr>
        </p:nvGraphicFramePr>
        <p:xfrm>
          <a:off x="539552" y="1124744"/>
          <a:ext cx="8352928" cy="558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253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543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19. A exportação das substâncias e medicamentos sujeitos a controle especial, destinados à pesquisa científica ou tecnológica e à pesquisa envolvendo seres humanos dar-se-á exclusivamente pela modalidade NOVOEX e estará sujeita à anuência prévia ao seu embarque pela área técnica responsável da ANVISA.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A exportação das substâncias constantes da lista C4 da Portaria SVS/MS nº 344, de 1998, e suas atualizações, bem como dos medicamentos que as contenham, estão desobrigados da anuência prévia à exportação.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Exclusão do Parágrafo único.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949717"/>
      </p:ext>
    </p:extLst>
  </p:cSld>
  <p:clrMapOvr>
    <a:masterClrMapping/>
  </p:clrMapOvr>
  <p:transition>
    <p:wedg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61206"/>
              </p:ext>
            </p:extLst>
          </p:nvPr>
        </p:nvGraphicFramePr>
        <p:xfrm>
          <a:off x="539552" y="1124744"/>
          <a:ext cx="8352928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253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543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20. Para a exportação pelas modalidades NOVOEX, Remessa Expressa ou Remessa Postal devem ser apresentados os seguintes documentos: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petição para fiscalização e liberação sanitária, disponível no sítio eletrônico da ANVISA;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 Termo de Responsabilidade - Anexo II; 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Art. 20. Para a exportação pelas modalidades NOVOEX, Remessa Expressa ou Remessa Postal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Internacional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devem ser apresentados os seguintes documentos: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I-petição para fiscalização e liberação sanitária, disponível no sítio eletrônico da ANVISA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anexo a esta RDC.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Dúvida Termo de Responsabilidade: Não ficou claro se é necessária a assinatura do Profissional Responsável pela Pesquisa e do Representante Legal, ou se a assinatura de apenas um deles é suficiente.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37585"/>
      </p:ext>
    </p:extLst>
  </p:cSld>
  <p:clrMapOvr>
    <a:masterClrMapping/>
  </p:clrMapOvr>
  <p:transition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83983"/>
              </p:ext>
            </p:extLst>
          </p:nvPr>
        </p:nvGraphicFramePr>
        <p:xfrm>
          <a:off x="539552" y="1770779"/>
          <a:ext cx="8352928" cy="4250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637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84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21. Não serão permitidas a importação e a exportação de material sob vigilância sanitária destinado à pesquisa científica ou tecnológica e à pesquisa envolvendo seres humanos pelas modalidades bagagem acompanhada e desacompanhada.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contribuições de alteração</a:t>
                      </a:r>
                    </a:p>
                    <a:p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539552" y="1156456"/>
            <a:ext cx="83529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CAPÍTULO IV – DAS DISPOSIÇÕES FINAIS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316911"/>
      </p:ext>
    </p:extLst>
  </p:cSld>
  <p:clrMapOvr>
    <a:masterClrMapping/>
  </p:clrMapOvr>
  <p:transition>
    <p:wedg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0824"/>
              </p:ext>
            </p:extLst>
          </p:nvPr>
        </p:nvGraphicFramePr>
        <p:xfrm>
          <a:off x="539552" y="1124744"/>
          <a:ext cx="8352928" cy="4250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637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884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22. Constituir-se-ão exigências sanitárias obrigatórias para deferimento e liberação sanitária de material para a pesquisa científica ou tecnológica ou para a pesquisa envolvendo seres humanos o atendimento quanto aos padrões de embalagem, transporte e armazenagem informados pelo seu fabricante ou fornecedor, de acordo com a legislação sanitária pertinente.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22. Constituir-se-ão exigências sanitárias obrigatórias para deferimento e liberação sanitária de material para a pesquisa científica ou tecnológica ou para a pesquisa envolvendo seres humanos o atendimento quanto aos padrões de embalagem, transporte e armazenagem informados pelo seu fabricante ou fornecedor, de acordo com a legislação sanitária 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ESCLARECER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35211"/>
      </p:ext>
    </p:extLst>
  </p:cSld>
  <p:clrMapOvr>
    <a:masterClrMapping/>
  </p:clrMapOvr>
  <p:transition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82355"/>
              </p:ext>
            </p:extLst>
          </p:nvPr>
        </p:nvGraphicFramePr>
        <p:xfrm>
          <a:off x="539552" y="1124744"/>
          <a:ext cx="835292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8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3444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23. Para a importação de produtos regularizados no Brasil destinados à pesquisa científica ou tecnológica ou à pesquisa envolvendo seres humanos deverá ser apresentada declaração do detentor da regularização autorizando a importação.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A autorização deverá ser emitida em nome da pessoa, física ou jurídica, que se apresentar como importador perante a ANVISA.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23. As importações para pesquisa científica ou tecnológica ou à pesquisa envolvendo seres humanos nos termos desta Resolução, de bens e produtos sob Vigilância Sanitária devidamente regularizados no Brasil,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ficam dispensadas de autorização pelo detentor da regularização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 o artigo e dar melhor esclarecimento 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A autorização deverá ser emitida em nome da pessoa,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jurídica, que se apresentar como importador perante a ANVISA.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975825"/>
      </p:ext>
    </p:extLst>
  </p:cSld>
  <p:clrMapOvr>
    <a:masterClrMapping/>
  </p:clrMapOvr>
  <p:transition>
    <p:wedg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12796"/>
              </p:ext>
            </p:extLst>
          </p:nvPr>
        </p:nvGraphicFramePr>
        <p:xfrm>
          <a:off x="539552" y="1124744"/>
          <a:ext cx="835292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8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3444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23. Para a importação de produtos regularizados no Brasil destinados à pesquisa científica ou tecnológica ou à pesquisa envolvendo seres humanos deverá ser apresentada declaração do detentor da regularização autorizando a importação.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A autorização deverá ser emitida em nome da pessoa, física ou jurídica, que se apresentar como importador perante a ANVISA.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Dúvida: Não está claro se o detentor da regularização é o detentor do registro do produto ou 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dententor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autorização de importação.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Excluir artigo 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a previsão de importação sob admissão temporária para equipamentos não regularizados.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comprovação da devolução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27763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Proposta de Minuta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2559" y="1527291"/>
            <a:ext cx="7776864" cy="301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Estrutura: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Importação para Pesquisa Científica e ou Tecnológica;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Importação para Pesquisa Científica e ou Tecnológica Envolvendo Seres Humanos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Importação de Amostras Biológicas Humanas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Importação de Bens e Produtos Sujeitos à Controle Especial</a:t>
            </a:r>
          </a:p>
        </p:txBody>
      </p:sp>
    </p:spTree>
    <p:extLst>
      <p:ext uri="{BB962C8B-B14F-4D97-AF65-F5344CB8AC3E}">
        <p14:creationId xmlns:p14="http://schemas.microsoft.com/office/powerpoint/2010/main" val="1840646876"/>
      </p:ext>
    </p:extLst>
  </p:cSld>
  <p:clrMapOvr>
    <a:masterClrMapping/>
  </p:clrMapOvr>
  <p:transition>
    <p:wedg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86094"/>
              </p:ext>
            </p:extLst>
          </p:nvPr>
        </p:nvGraphicFramePr>
        <p:xfrm>
          <a:off x="539552" y="1124744"/>
          <a:ext cx="8352928" cy="487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8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3444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24. Quando do encerramento da pesquisa científica, o pesquisador ou entidade de pesquisa deverá dar destinação final aos materiais de acordo com as disposições legais de controle ambiental.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Os equipamentos médicos devidamente registrados junto à ANVISA poderão ser utilizados em serviços de saúde após o encerramento da pesquisa.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24. Quando do encerramento da pesquisa científica, o pesquisador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instituição de pesquisa científica ou tecnológica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deverá dar destinação final aos materiais de acordo com as disposições legais de controle ambiental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75769"/>
      </p:ext>
    </p:extLst>
  </p:cSld>
  <p:clrMapOvr>
    <a:masterClrMapping/>
  </p:clrMapOvr>
  <p:transition>
    <p:wedg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50978"/>
              </p:ext>
            </p:extLst>
          </p:nvPr>
        </p:nvGraphicFramePr>
        <p:xfrm>
          <a:off x="539552" y="1124744"/>
          <a:ext cx="8352928" cy="48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8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3444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24. Quando do encerramento da pesquisa científica, o pesquisador ou entidade de pesquisa deverá dar destinação final aos materiais de acordo com as disposições legais de controle ambiental.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Os equipamentos médicos devidamente registrados junto à ANVISA poderão ser utilizados em serviços de saúde após o encerramento da pesquisa.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24. Quando do encerramento da pesquisa científica ou tecnológica,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da pesquisa envolvendo seres humanos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 pesquisador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a ICT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deverá dar destinação final aos materiais de acordo com as disposições legais de controle ambiental.</a:t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Os equipamentos médicos devidamente registrados junto à ANVISA poderão ser utilizados em serviços de saúde após o encerramento da pesquisa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científica ou tecnológica ou da pesquisa envolvendo seres humanos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como destinação do produto destruição?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793734"/>
      </p:ext>
    </p:extLst>
  </p:cSld>
  <p:clrMapOvr>
    <a:masterClrMapping/>
  </p:clrMapOvr>
  <p:transition>
    <p:wedg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35068"/>
              </p:ext>
            </p:extLst>
          </p:nvPr>
        </p:nvGraphicFramePr>
        <p:xfrm>
          <a:off x="539552" y="1124744"/>
          <a:ext cx="8352928" cy="48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08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43444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24. Quando do encerramento da pesquisa científica, o pesquisador ou entidade de pesquisa deverá dar destinação final aos materiais de acordo com as disposições legais de controle ambiental.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Os equipamentos médicos devidamente registrados junto à ANVISA poderão ser utilizados em serviços de saúde após o encerramento da pesquisa.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Incluir: quem controla se não for regularizado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Parágrafo único. Os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produtos para saúde ou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produto médico devidamente registrados junto à ANVISA poderão ser utilizados em serviços de saúde após o encerramento da pesquisa.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o material não estiver registrado no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biobanco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96578"/>
      </p:ext>
    </p:extLst>
  </p:cSld>
  <p:clrMapOvr>
    <a:masterClrMapping/>
  </p:clrMapOvr>
  <p:transition>
    <p:wedg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63259"/>
              </p:ext>
            </p:extLst>
          </p:nvPr>
        </p:nvGraphicFramePr>
        <p:xfrm>
          <a:off x="539552" y="980728"/>
          <a:ext cx="835292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4678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Texto Anvisa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51488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25. A inobservância ou descumprimento ao disposto nesta Resolução constitui infração de natureza sanitária, sujeitando o infrator às penalidades da Lei n° 6.437, de 20 de agosto de 1977, sem prejuízo das demais sanções de natureza civil ou penal cabíveis.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26. Ficam revogados o Capítulo XIX da Resolução de Diretoria Colegiada - RDC nº 81, de 05 de novembro de 2008 e a RDC nº 01, de 22 de janeiro de 2008.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27. Esta Resolução entra em vigor 30 (trinta) dias após a sua publicação.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contribuições de alteração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contribuições de alteração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contribuições de alteração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72936"/>
      </p:ext>
    </p:extLst>
  </p:cSld>
  <p:clrMapOvr>
    <a:masterClrMapping/>
  </p:clrMapOvr>
  <p:transition>
    <p:wedg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7950" y="-670455"/>
            <a:ext cx="943463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10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 DE EVENTOS DA GGMIV</a:t>
            </a:r>
            <a:endParaRPr lang="pt-BR" altLang="pt-BR" sz="6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4211" t="24057" r="14075" b="44811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971600" y="1052736"/>
            <a:ext cx="73448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Obrigada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ctr"/>
            <a:endParaRPr lang="en-US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Rosilane de Aquino Silva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3"/>
              </a:rPr>
              <a:t>gcpaf.ggpaf@anvisa.gov.br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80112" y="1052736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Brasília, 21 de setembro de 2016.</a:t>
            </a:r>
          </a:p>
        </p:txBody>
      </p:sp>
    </p:spTree>
    <p:extLst>
      <p:ext uri="{BB962C8B-B14F-4D97-AF65-F5344CB8AC3E}">
        <p14:creationId xmlns:p14="http://schemas.microsoft.com/office/powerpoint/2010/main" val="2255744430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Proposta de Minuta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2559" y="1527291"/>
            <a:ext cx="7776864" cy="249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Estrutura: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Importação Intermediada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Dos Procedimentos de Importação</a:t>
            </a:r>
          </a:p>
          <a:p>
            <a:pPr indent="-285750" eaLnBrk="0" hangingPunct="0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 Exportação de Bens e Produtos Destinados à Pesquisa Científica e ou Tecnológica</a:t>
            </a:r>
          </a:p>
        </p:txBody>
      </p:sp>
    </p:spTree>
    <p:extLst>
      <p:ext uri="{BB962C8B-B14F-4D97-AF65-F5344CB8AC3E}">
        <p14:creationId xmlns:p14="http://schemas.microsoft.com/office/powerpoint/2010/main" val="526573451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Contribuições na Consulta Pública: 236/2016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2559" y="1492053"/>
            <a:ext cx="7776864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CAPITULO I – DAS DEFINIÇÕES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90075"/>
              </p:ext>
            </p:extLst>
          </p:nvPr>
        </p:nvGraphicFramePr>
        <p:xfrm>
          <a:off x="568549" y="2132856"/>
          <a:ext cx="7740874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37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3870437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Sugestão</a:t>
                      </a:r>
                      <a:r>
                        <a:rPr lang="pt-BR" baseline="0" dirty="0"/>
                        <a:t> de in</a:t>
                      </a:r>
                      <a:r>
                        <a:rPr lang="pt-BR" dirty="0"/>
                        <a:t>clusão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Instituição Científica, Tecnológica e de Inovação (ICT) : órgão ou entidade da administração pública direta ou indireta ou pessoa jurídica de direito privado sem fins lucrativos legalmente constituída sob as leis brasileiras, com sede e foro no País, que inclua em sua missão institucional ou em seu objetivo social ou estatutário a pesquisa básica ou aplicada de caráter científico ou tecnológico ou o desenvolvimento de novos produtos, serviços ou processos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819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Contribuições na Consulta Pública: 236/2016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35621"/>
              </p:ext>
            </p:extLst>
          </p:nvPr>
        </p:nvGraphicFramePr>
        <p:xfrm>
          <a:off x="647489" y="1700808"/>
          <a:ext cx="7740874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37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3870437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cientista/pesquisador: pessoa física vinculada obrigatoriamente a uma instituição científica e ou tecnológica, responsável pela coordenação e realização da pesquisa básica ou aplicada, de caráter científico ou tecnológico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pesquisador: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 natural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vinculada obrigatoriamente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uma ICT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responsável pela coordenação e realização da pesquisa básica ou aplicada, de caráter científico ou tecnológico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597326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668" y="1052736"/>
            <a:ext cx="8532813" cy="47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Contribuições na Consulta Pública: 236/2016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27983"/>
              </p:ext>
            </p:extLst>
          </p:nvPr>
        </p:nvGraphicFramePr>
        <p:xfrm>
          <a:off x="746637" y="1844824"/>
          <a:ext cx="7740874" cy="37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437">
                  <a:extLst>
                    <a:ext uri="{9D8B030D-6E8A-4147-A177-3AD203B41FA5}">
                      <a16:colId xmlns:a16="http://schemas.microsoft.com/office/drawing/2014/main" xmlns="" val="2144373585"/>
                    </a:ext>
                  </a:extLst>
                </a:gridCol>
                <a:gridCol w="3870437">
                  <a:extLst>
                    <a:ext uri="{9D8B030D-6E8A-4147-A177-3AD203B41FA5}">
                      <a16:colId xmlns:a16="http://schemas.microsoft.com/office/drawing/2014/main" xmlns="" val="1047574792"/>
                    </a:ext>
                  </a:extLst>
                </a:gridCol>
              </a:tblGrid>
              <a:tr h="372078"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Anvisa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Texto</a:t>
                      </a:r>
                      <a:r>
                        <a:rPr lang="pt-BR" baseline="0" dirty="0"/>
                        <a:t> Proposto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1280"/>
                  </a:ext>
                </a:extLst>
              </a:tr>
              <a:tr h="3394570">
                <a:tc>
                  <a:txBody>
                    <a:bodyPr/>
                    <a:lstStyle/>
                    <a:p>
                      <a:r>
                        <a:rPr lang="pt-BR" dirty="0"/>
                        <a:t>credenciamento: é o ato pelo qual o Conselho Nacional de Desenvolvimento Científico e Tecnológico (CNPq) autoriza o cientista, pesquisador ou instituição científica ou tecnológica a importar ao amparo da Lei nº 8.010, de 29 de março de 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credenciamento: ato pelo qual o Conselho Nacional de Desenvolvimento Científico e Tecnológico (CNPq) autoriza o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pesquisador ou ICT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importar ao amparo da Lei nº 8.010, de 29 de março de 1990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99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803695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4572</Words>
  <Application>Microsoft Office PowerPoint</Application>
  <PresentationFormat>Apresentação na tela (4:3)</PresentationFormat>
  <Paragraphs>411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5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Noemi Melo Cabral</dc:creator>
  <cp:lastModifiedBy>Paulo Roberto Ribeiro de Andrade</cp:lastModifiedBy>
  <cp:revision>88</cp:revision>
  <dcterms:created xsi:type="dcterms:W3CDTF">2016-05-17T13:49:04Z</dcterms:created>
  <dcterms:modified xsi:type="dcterms:W3CDTF">2016-09-26T13:18:42Z</dcterms:modified>
</cp:coreProperties>
</file>